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70" r:id="rId3"/>
    <p:sldId id="266" r:id="rId4"/>
    <p:sldId id="269" r:id="rId5"/>
    <p:sldId id="271" r:id="rId6"/>
    <p:sldId id="267" r:id="rId7"/>
    <p:sldId id="268" r:id="rId8"/>
    <p:sldId id="27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BC8F"/>
    <a:srgbClr val="FDE4B5"/>
    <a:srgbClr val="B0C4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55"/>
    <p:restoredTop sz="85015"/>
  </p:normalViewPr>
  <p:slideViewPr>
    <p:cSldViewPr snapToGrid="0">
      <p:cViewPr varScale="1">
        <p:scale>
          <a:sx n="95" d="100"/>
          <a:sy n="95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7T23:24:30.88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6 16383,'75'0'0,"-14"0"0,-40 0 0,-2 0 0,2 0 0,-2 0 0,-1 0 0,-3 0 0,0 0 0,3 0 0,-2 0 0,2 0 0,0 0 0,-3 0 0,3 0 0,-3 0 0,0 0 0,0 2 0,4-1 0,-3 1 0,1-2 0,1 0 0,-7 2 0,7-2 0,0 4 0,-4-3 0,7 1 0,-7-2 0,1 0 0,8 0 0,-11 0 0,11 0 0,-11 2 0,7-1 0,-3 1 0,0-2 0,5 0 0,-7 0 0,8 0 0,-7 0 0,0 0 0,7 2 0,-6-1 0,6 1 0,-10-2 0,2 0 0,7 0 0,-7 0 0,9 0 0,-7 0 0,-2 0 0,4 0 0,1 0 0,-2 0 0,7 0 0,-8 0 0,5 0 0,-2 0 0,0 0 0,2 0 0,-6 0 0,6 0 0,-5 0 0,2 0 0,-3 0 0,0 0 0,4-2 0,-6 1 0,7-3 0,-6 3 0,1-1 0,2 0 0,0 2 0,-3-2 0,5-1 0,-3 3 0,0-2 0,3 2 0,-4 0 0,4 0 0,0 0 0,-2 0 0,4 0 0,-8 0 0,5-3 0,1 3 0,-3-2 0,3 2 0,0 0 0,-3-3 0,0 3 0,3-3 0,-9 3 0,13 0 0,-10 0 0,6 0 0,-4 0 0,0 0 0,3 0 0,1 0 0,0 0 0,2 0 0,-3 0 0,7 0 0,-2 0 0,2 0 0,-3 0 0,0 0 0,0 0 0,-1 0 0,1 0 0,-3 0 0,2 0 0,-5 0 0,2 0 0,-3 0 0,0 3 0,0-3 0,-1 2 0,1 1 0,4-3 0,-3 2 0,4 1 0,-1-3 0,-3 2 0,3-2 0,-4 0 0,-1 3 0,6-3 0,-4 5 0,3-5 0,-5 5 0,1-5 0,0 2 0,7 1 0,-5-3 0,4 2 0,-6-2 0,0 0 0,7 0 0,-5 0 0,4 0 0,-6 0 0,0 0 0,7 0 0,-6 0 0,6 0 0,-7 0 0,0 0 0,4 0 0,-6 0 0,7 0 0,-6 0 0,0 0 0,8 0 0,-11 0 0,8 0 0,-1 0 0,-6 0 0,10 0 0,-10 0 0,5 0 0,2 0 0,-2 0 0,0 0 0,-3 0 0,3 0 0,-2 0 0,5 0 0,-6 0 0,1 0 0,4 0 0,-3 0 0,1 0 0,1 0 0,-7 2 0,7-1 0,-3 1 0,-1-2 0,4 0 0,-4 0 0,4 0 0,-4 0 0,3 0 0,-1 0 0,-2 0 0,6 0 0,-7 0 0,6 0 0,-4 0 0,0 0 0,4 0 0,-3 0 0,1 0 0,1 0 0,-7 0 0,11 0 0,-9 0 0,3 0 0,1 0 0,-5 0 0,7 0 0,-4 0 0,-1 0 0,3 2 0,-2 0 0,1 3 0,1-1 0,-1-2 0,-3 2 0,6-3 0,-6 1 0,4-2 0,-1 0 0,-3 0 0,2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09.946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545 15 24575,'-13'-3'0,"4"3"0,-8-7 0,7 5 0,-15 0 0,8 2 0,-12 0 0,13 0 0,-1 0 0,-2 0 0,-11 0 0,0 4 0,-2-3 0,12 6 0,6-4 0,-1 4 0,1 1 0,-17 2 0,15-3 0,-13 3 0,21-3 0,-5 4 0,1-1 0,1 2 0,-3-2 0,9-3 0,-4 3 0,5-1 0,-3 4 0,0-5 0,2 1 0,-4 2 0,4-3 0,-2 5 0,0-1 0,7-1 0,-7 2 0,7-5 0,-7 6 0,7-7 0,-4 8 0,4-8 0,0 7 0,0-7 0,0 4 0,0-4 0,0 3 0,0 5 0,0-4 0,0 6 0,0-9 0,0 11 0,0-6 0,0 4 0,0-4 0,0-5 0,0 5 0,0-5 0,0 11 0,0-6 0,0 4 0,4-6 0,0 4 0,12-1 0,-6 4 0,7-3 0,-14-6 0,3 4 0,-1-5 0,2 1 0,0 2 0,12 6 0,0-4 0,6 2 0,11-4 0,-12-8 0,8 7 0,14-9 0,-24 1 0,25 3 0,-15-5 0,-8 5 0,7-5 0,10 0 0,-21 0 0,21 0 0,-10 0 0,-15 0 0,13 0 0,-21 0 0,6 0 0,-4 0 0,2-4 0,1 1 0,-5-5 0,-1 1 0,-1 0 0,1-7 0,2 6 0,18-30 0,-16 25 0,12-20 0,-16 21 0,0 1 0,1 1 0,-4-7 0,2 8 0,-2-10 0,4 2 0,-3 4 0,-2-7 0,3 9 0,-3-3 0,3 0 0,-6 2 0,0-1 0,0-5 0,0 3 0,0-11 0,0 13 0,0-6 0,-4 1 0,3 6 0,-6-8 0,2 10 0,-2-5 0,0 0 0,0 1 0,0 3 0,-21-8 0,13 10 0,-16-7 0,11 4 0,5 8 0,-5-8 0,8 8 0,-1-3 0,1 3 0,1-2 0,1 1 0,2 1 0,1-2 0,0-2 0,0 1 0,0 0 0,-4 0 0,3 6 0,-5-5 0,1-1 0,2 2 0,-11-6 0,12 10 0,-6-3 0,6 4 0,2-3 0,0 2 0,-3-5 0,2 5 0,1-3 0,4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3T18:54:47.289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752 75 24575,'0'-6'0,"0"-3"0,0 2 0,0-2 0,-7 3 0,1 0 0,-7 0 0,-7 0 0,9 0 0,-14 3 0,16 0 0,-4 3 0,0 0 0,-7-4 0,4 4 0,-26-4 0,27 4 0,-20 0 0,25 0 0,-3 0 0,0 0 0,3 0 0,-6 0 0,2 0 0,1 0 0,1 0 0,-1 0 0,3 0 0,-2 0 0,0 0 0,-3 0 0,2 0 0,1 0 0,3 0 0,1 0 0,-12 4 0,8-4 0,-11 6 0,13-5 0,-5 4 0,5-4 0,-3 4 0,4-1 0,-10 6 0,7-3 0,-6 3 0,5-1 0,3-2 0,-3 1 0,9 6 0,-5-6 0,5 8 0,0-9 0,-5 4 0,8-4 0,-2 1 0,-6 1 0,4 1 0,-4-1 0,5 0 0,4-1 0,0 7 0,0-5 0,-3 6 0,1-6 0,-5 2 0,6 0 0,-6-3 0,5 3 0,-2-3 0,4 1 0,0 1 0,0-2 0,0 1 0,0 6 0,0 0 0,0 7 0,0-8 0,0 1 0,0-9 0,0 4 0,0 6 0,0-3 0,0 3 0,0-5 0,0-6 0,0 3 0,0 0 0,0-3 0,0 6 0,0-6 0,0 6 0,0 2 0,-4-1 0,4 4 0,-4-4 0,4-1 0,0-3 0,0 7 0,0-8 0,0 13 0,0-13 0,0 8 0,0-6 0,0 2 0,0-3 0,0 0 0,0 0 0,0-3 0,0 3 0,0 0 0,0-3 0,-5 3 0,5-3 0,-4 3 0,4-3 0,0 6 0,0-5 0,0 4 0,0-4 0,0 4 0,0-4 0,0 1 0,0-2 0,0 0 0,0 0 0,0 0 0,0 0 0,0 3 0,0-2 0,0 4 0,0-4 0,7 4 0,-1-7 0,18 9 0,-10-12 0,6 6 0,4-4 0,-2 2 0,1-1 0,-1 2 0,-12-5 0,2 1 0,-4-2 0,5 0 0,-3 0 0,1 0 0,-2 0 0,0 0 0,-1 0 0,5 0 0,-3 0 0,6 0 0,-6 0 0,2 0 0,-3 0 0,-1 0 0,4 0 0,-2 0 0,6 0 0,-2 0 0,-1 0 0,-1 0 0,-3 0 0,-1 0 0,1 0 0,10-3 0,-8-1 0,9 0 0,-7 2 0,-5 2 0,9-6 0,-8 2 0,8-2 0,-8 3 0,3 3 0,1-2 0,7 1 0,-4-2 0,7 0 0,-13 3 0,1-6 0,2 0 0,-3 2 0,1-4 0,-2 5 0,11-8 0,-9 4 0,8-6 0,-14 6 0,-2-1 0,1-1 0,-2 2 0,5-4 0,-6 4 0,2-5 0,-3 5 0,7-18 0,-1 12 0,5-13 0,-6 14 0,-1 3 0,-4-17 0,20 5 0,-14-12 0,14 5 0,-15 5 0,-3 5 0,2-4 0,-4 8 0,7-16 0,-6 14 0,7-10 0,-4 9 0,-3 6 0,8-2 0,-8 7 0,2-3 0,-3 2 0,0-2 0,0-13 0,0 11 0,0-14 0,4 16 0,-2-1 0,1 1 0,-3 3 0,4-2 0,-3 1 0,2-5 0,-3 5 0,0-1 0,0 2 0,0-1 0,0-1 0,0 1 0,0-2 0,0 3 0,0 0 0,0 0 0,0 0 0,0 0 0,0-1 0,0 1 0,0 0 0,0 0 0,0 0 0,-3 0 0,2 0 0,-6 0 0,1 0 0,-2-3 0,3 2 0,-3-2 0,8 3 0,-12 0 0,5 0 0,-4 0 0,2 0 0,-1 0 0,2 0 0,-1 0 0,1-1 0,-5 1 0,4 0 0,-4 3-1696,5-3 0,2 6 0,3-3 0</inkml:trace>
</inkml:ink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740DF-75B5-2641-A107-C4A2B9437D13}" type="datetimeFigureOut">
              <a:rPr lang="en-US" smtClean="0"/>
              <a:t>8/31/22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E10A0-8E33-7E49-B3A8-2A76E46C3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7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</a:t>
            </a:r>
            <a:r>
              <a:rPr lang="en-US"/>
              <a:t>proportions between 0 and 1.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1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FEL also identified site 380</a:t>
            </a:r>
          </a:p>
          <a:p>
            <a:r>
              <a:rPr lang="en-US" dirty="0"/>
              <a:t>Not sure how to use the Empirical Bayes Factor to help with analyses. Provides a confidence measure of whether diversification occurred in a given branch? The paper seems to mention EBF values &gt; 1, but the table outputs proportions between 0 and 1.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020BC-066B-B24D-A07F-EA3E32D076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1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9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Positions 408, 437, 438 overlap between Contrast FEL and positive selection. All in the 3</a:t>
            </a:r>
            <a:r>
              <a:rPr lang="en-US" baseline="30000" dirty="0"/>
              <a:t>rd</a:t>
            </a:r>
            <a:r>
              <a:rPr lang="en-US" dirty="0"/>
              <a:t> disordered region.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E10A0-8E33-7E49-B3A8-2A76E46C39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6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Intrinsically disordered proteins may allow more mutations (diversifying selection) because structure isn't very constrained. BUT intrinsically disordered viral proteins also tend to bind a lot of other proteins. It's like both things at once -- constrained for binding, but unconstrained structurally.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Look at short proteins in evolutionary selection. If you have small proteins and small datasets, can you find anything? Look at some papers.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F1861D-9581-4A48-9820-D58A0946BC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1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D649F-BA53-278A-D2DD-B3B6AD50C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1972B2-CB8E-16F9-7480-927A8335A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5A1B-E46C-261A-9D07-561B6157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60E24-B0C5-7A13-CEA0-7463D1310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92821-AEC4-F9DC-F3CD-F5DC0F7C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4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17893-8ED5-0669-C8B9-28DEDE12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343EE-F3D1-2065-70CB-DE675850B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E6073-0C34-330D-B067-66A19C57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0E3CC-2D7D-3696-AA01-40531850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5FBA-75FD-D716-4810-5665986A6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60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9D93A9-4F18-DA63-02CC-7417A5F04F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F6509-D267-F99E-014E-8A1ECB7E1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26AE3-71D6-D2B1-3B39-C64533AFF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19C5-C897-7F61-7661-4326D59DB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FEF04-53EA-44E6-CCE2-61EA8902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9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D176-4B66-1A82-F12A-6BEE247F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3EBE4-5827-D19B-201B-33FDF28EC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663CB-901B-9DAF-A86A-9F9905E5B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27F8B-9314-9AD0-DB31-FC125622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8DCF-6379-7E2E-487A-048CD399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0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36C20-AA7C-14B1-A248-881F5FE5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219DD-74C0-E57F-BCEA-7D1C6E496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5D74B-960D-B2DF-B8EE-F3A19CA0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FD6D-5F8E-7332-3BF5-F6899F32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742B7-5069-7B18-08CB-5A72EFEA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DAE02-18E1-65D4-82B3-F98B06989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6F97B-9BB8-0297-33C7-61E945251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05EED-9776-BD59-125F-144185B2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14C95-E419-BCD6-0BA2-C9882757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B740-A80B-A40E-F055-FDAAC5CA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B4332-7BC1-B272-3BE7-4249C751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1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7F12-F89B-7105-F915-D1DAEF94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2AF9B-3D80-C08B-890A-C746C4ECB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5EBAE-66BD-534C-C243-F2E2CC8CF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90232-4374-ED73-7AF2-6C9B5622B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9DE3D-63FE-618C-C2CD-A942D4174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033EDA-A516-CF98-9872-B1F1009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ACFF8-B7EE-BC66-3B12-A54CFEA4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CB00F-C49D-7E5A-32CC-CBDDA70C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7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538B-7B25-60A0-0410-8739D959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22AAE-985B-3DF5-B14E-B848B8F6D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ABC71-247D-D771-3D2E-99377CC90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5F57A-343F-15AE-64B1-95B9AC80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2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22495-EADE-F153-071D-3B27EDC9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E54AF-B5BB-823B-C800-D06E2C13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09BB0-B885-CDC3-0AC2-535AD6B1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BBEF-D625-E6C4-77C8-8492CDF9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8712-E586-B525-5281-418FAD885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F6A4F-B3D2-C2FF-2B16-A26678269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DBF30-F3DD-7FEF-4D3F-13D92C09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B274F-3E86-433E-8545-E5D40BC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720B2-42DA-400B-7AE0-A939A5AE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C405-EEB9-25CD-1130-423FB18B2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6713DF-032A-3376-DD94-C7C9B15EEB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47799-C95C-3813-9A54-415B823FA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48B65-C452-C4F5-2608-BDC486A3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0B47F-A12E-672C-3CF5-D2E74326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E8D09-711F-4D1C-5051-CE2FC6F34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8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BDAAA-7AF8-ED7C-DF84-3EBA768D8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4B64A-D94E-DA27-D62F-DF933F6FC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B1210-BC0A-E56E-9DAC-8727666A51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B587-AD16-0B44-8351-5BF2BF82C67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A190-9DEF-9645-885F-529606547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F4FAF-B906-D99D-1562-19AA0AE0D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9D51-6BF6-CC49-A354-022795276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50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9.png"/><Relationship Id="rId4" Type="http://schemas.openxmlformats.org/officeDocument/2006/relationships/customXml" Target="../ink/ink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0C2E6C-F31B-30D7-D979-F4BF0CD75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3620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25000"/>
              </a:lnSpc>
            </a:pPr>
            <a:r>
              <a:rPr lang="en-US" b="1" dirty="0" err="1">
                <a:latin typeface="+mn-lt"/>
              </a:rPr>
              <a:t>Nipah</a:t>
            </a:r>
            <a:r>
              <a:rPr lang="en-US" b="1" dirty="0">
                <a:latin typeface="+mn-lt"/>
              </a:rPr>
              <a:t> Virus Phosphoprotein Evolutionary Selection Analysis</a:t>
            </a:r>
          </a:p>
        </p:txBody>
      </p:sp>
    </p:spTree>
    <p:extLst>
      <p:ext uri="{BB962C8B-B14F-4D97-AF65-F5344CB8AC3E}">
        <p14:creationId xmlns:p14="http://schemas.microsoft.com/office/powerpoint/2010/main" val="2175932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9EE32C37-0026-F593-ECBD-80E7B15041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17"/>
          <a:stretch/>
        </p:blipFill>
        <p:spPr>
          <a:xfrm>
            <a:off x="2665230" y="20728"/>
            <a:ext cx="4315673" cy="6818999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C51E8EC4-7A48-34C7-CFA6-1B9DAE1DBA7A}"/>
              </a:ext>
            </a:extLst>
          </p:cNvPr>
          <p:cNvGrpSpPr/>
          <p:nvPr/>
        </p:nvGrpSpPr>
        <p:grpSpPr>
          <a:xfrm>
            <a:off x="10068589" y="10046"/>
            <a:ext cx="1509073" cy="6818999"/>
            <a:chOff x="8899433" y="0"/>
            <a:chExt cx="1359956" cy="6253288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4E1811F-B281-C23B-EBF7-673D88E73F9E}"/>
                </a:ext>
              </a:extLst>
            </p:cNvPr>
            <p:cNvGrpSpPr/>
            <p:nvPr/>
          </p:nvGrpSpPr>
          <p:grpSpPr>
            <a:xfrm>
              <a:off x="8899433" y="0"/>
              <a:ext cx="127166" cy="6253288"/>
              <a:chOff x="7110407" y="0"/>
              <a:chExt cx="45739" cy="6253288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BAB6CEE-EC60-04F8-F655-C9356CD20B84}"/>
                  </a:ext>
                </a:extLst>
              </p:cNvPr>
              <p:cNvSpPr/>
              <p:nvPr/>
            </p:nvSpPr>
            <p:spPr>
              <a:xfrm>
                <a:off x="7110407" y="0"/>
                <a:ext cx="45720" cy="857433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2EC1505-04F8-86C9-D9AE-C9AAE13C7050}"/>
                  </a:ext>
                </a:extLst>
              </p:cNvPr>
              <p:cNvSpPr/>
              <p:nvPr/>
            </p:nvSpPr>
            <p:spPr>
              <a:xfrm rot="5400000">
                <a:off x="6512295" y="1457695"/>
                <a:ext cx="1241945" cy="45720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432CCEB-61D5-36B7-AE32-D2A137CCE63B}"/>
                  </a:ext>
                </a:extLst>
              </p:cNvPr>
              <p:cNvSpPr/>
              <p:nvPr/>
            </p:nvSpPr>
            <p:spPr>
              <a:xfrm>
                <a:off x="7110427" y="2101526"/>
                <a:ext cx="45719" cy="4151762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B92821C-2B34-EA86-7CBC-C51522A1EC25}"/>
                </a:ext>
              </a:extLst>
            </p:cNvPr>
            <p:cNvSpPr txBox="1"/>
            <p:nvPr/>
          </p:nvSpPr>
          <p:spPr>
            <a:xfrm>
              <a:off x="9026490" y="290217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Malaysia</a:t>
              </a:r>
              <a:endParaRPr 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303F8A1-624F-C1C5-4C8D-0E2417CB1F07}"/>
                </a:ext>
              </a:extLst>
            </p:cNvPr>
            <p:cNvSpPr txBox="1"/>
            <p:nvPr/>
          </p:nvSpPr>
          <p:spPr>
            <a:xfrm>
              <a:off x="9026490" y="127600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India</a:t>
              </a:r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915C1CF-24B4-95D0-BDBB-4F28771BF817}"/>
                </a:ext>
              </a:extLst>
            </p:cNvPr>
            <p:cNvSpPr txBox="1"/>
            <p:nvPr/>
          </p:nvSpPr>
          <p:spPr>
            <a:xfrm>
              <a:off x="9026490" y="3909933"/>
              <a:ext cx="12328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Bangladesh</a:t>
              </a:r>
              <a:endParaRPr lang="en-US" dirty="0"/>
            </a:p>
          </p:txBody>
        </p:sp>
      </p:grpSp>
      <p:pic>
        <p:nvPicPr>
          <p:cNvPr id="20" name="Picture 19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2D6DE42-52A7-AF87-150F-BB301D3D83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060" r="79301" b="3818"/>
          <a:stretch/>
        </p:blipFill>
        <p:spPr>
          <a:xfrm>
            <a:off x="2018527" y="2963249"/>
            <a:ext cx="893308" cy="383057"/>
          </a:xfrm>
          <a:prstGeom prst="rect">
            <a:avLst/>
          </a:prstGeom>
        </p:spPr>
      </p:pic>
      <p:pic>
        <p:nvPicPr>
          <p:cNvPr id="2" name="Picture 1" descr="Timeline&#10;&#10;Description automatically generated">
            <a:extLst>
              <a:ext uri="{FF2B5EF4-FFF2-40B4-BE49-F238E27FC236}">
                <a16:creationId xmlns:a16="http://schemas.microsoft.com/office/drawing/2014/main" id="{C76EB1D8-9D37-B8D7-2E59-D8686A584B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51" b="8122"/>
          <a:stretch/>
        </p:blipFill>
        <p:spPr>
          <a:xfrm>
            <a:off x="7988303" y="0"/>
            <a:ext cx="1512581" cy="681899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2321DE-1761-9EC2-43C6-BF5B3A13C798}"/>
              </a:ext>
            </a:extLst>
          </p:cNvPr>
          <p:cNvCxnSpPr>
            <a:cxnSpLocks/>
          </p:cNvCxnSpPr>
          <p:nvPr/>
        </p:nvCxnSpPr>
        <p:spPr>
          <a:xfrm flipV="1">
            <a:off x="5009174" y="936948"/>
            <a:ext cx="5200404" cy="246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88" y="5596933"/>
            <a:ext cx="3234745" cy="1051988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latin typeface="+mn-lt"/>
              </a:rPr>
              <a:t>Amino Acids under Positive Selection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E02EDC6-9FCA-635A-8E34-1025E4289C82}"/>
              </a:ext>
            </a:extLst>
          </p:cNvPr>
          <p:cNvCxnSpPr>
            <a:cxnSpLocks/>
          </p:cNvCxnSpPr>
          <p:nvPr/>
        </p:nvCxnSpPr>
        <p:spPr>
          <a:xfrm flipV="1">
            <a:off x="4496556" y="2301568"/>
            <a:ext cx="5713022" cy="367"/>
          </a:xfrm>
          <a:prstGeom prst="line">
            <a:avLst/>
          </a:prstGeom>
          <a:ln w="158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93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51F71F1D-7D8D-A691-3917-9385519464A8}"/>
              </a:ext>
            </a:extLst>
          </p:cNvPr>
          <p:cNvGrpSpPr/>
          <p:nvPr/>
        </p:nvGrpSpPr>
        <p:grpSpPr>
          <a:xfrm>
            <a:off x="1118150" y="-25249"/>
            <a:ext cx="11530809" cy="6908498"/>
            <a:chOff x="502418" y="-57993"/>
            <a:chExt cx="11530809" cy="69084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8466111-B7AB-56E4-D0DF-95F8224EE12E}"/>
                </a:ext>
              </a:extLst>
            </p:cNvPr>
            <p:cNvGrpSpPr/>
            <p:nvPr/>
          </p:nvGrpSpPr>
          <p:grpSpPr>
            <a:xfrm>
              <a:off x="502418" y="180703"/>
              <a:ext cx="4203539" cy="6641822"/>
              <a:chOff x="502418" y="180703"/>
              <a:chExt cx="4203539" cy="6641822"/>
            </a:xfrm>
          </p:grpSpPr>
          <p:pic>
            <p:nvPicPr>
              <p:cNvPr id="46" name="Picture 45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9EE32C37-0026-F593-ECBD-80E7B15041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8817"/>
              <a:stretch/>
            </p:blipFill>
            <p:spPr>
              <a:xfrm>
                <a:off x="502418" y="180703"/>
                <a:ext cx="4203539" cy="6641822"/>
              </a:xfrm>
              <a:prstGeom prst="rect">
                <a:avLst/>
              </a:prstGeom>
            </p:spPr>
          </p:pic>
          <p:pic>
            <p:nvPicPr>
              <p:cNvPr id="20" name="Picture 19" descr="A picture containing timeline&#10;&#10;Description automatically generated">
                <a:extLst>
                  <a:ext uri="{FF2B5EF4-FFF2-40B4-BE49-F238E27FC236}">
                    <a16:creationId xmlns:a16="http://schemas.microsoft.com/office/drawing/2014/main" id="{D2D6DE42-52A7-AF87-150F-BB301D3D8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1060" r="79301" b="3818"/>
              <a:stretch/>
            </p:blipFill>
            <p:spPr>
              <a:xfrm>
                <a:off x="685113" y="4509282"/>
                <a:ext cx="866074" cy="371379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1494A77-F053-4EF4-EC69-5E35F94B0241}"/>
                </a:ext>
              </a:extLst>
            </p:cNvPr>
            <p:cNvGrpSpPr/>
            <p:nvPr/>
          </p:nvGrpSpPr>
          <p:grpSpPr>
            <a:xfrm>
              <a:off x="4850069" y="-57993"/>
              <a:ext cx="5620242" cy="6908498"/>
              <a:chOff x="6561710" y="-30402"/>
              <a:chExt cx="5620242" cy="690849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9964BFF-CF91-EBA9-B917-969708C478F0}"/>
                  </a:ext>
                </a:extLst>
              </p:cNvPr>
              <p:cNvSpPr txBox="1"/>
              <p:nvPr/>
            </p:nvSpPr>
            <p:spPr>
              <a:xfrm>
                <a:off x="6603420" y="-30402"/>
                <a:ext cx="55785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 58           64          228        377        380         408        421        437         438</a:t>
                </a:r>
              </a:p>
            </p:txBody>
          </p:sp>
          <p:pic>
            <p:nvPicPr>
              <p:cNvPr id="45" name="Picture 44" descr="A picture containing bar chart&#10;&#10;Description automatically generated">
                <a:extLst>
                  <a:ext uri="{FF2B5EF4-FFF2-40B4-BE49-F238E27FC236}">
                    <a16:creationId xmlns:a16="http://schemas.microsoft.com/office/drawing/2014/main" id="{916AD611-A06D-E9DE-9C4A-7C2CEEB659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9498" r="45060" b="7708"/>
              <a:stretch/>
            </p:blipFill>
            <p:spPr>
              <a:xfrm>
                <a:off x="6561710" y="220359"/>
                <a:ext cx="467179" cy="6647689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9C9F4EC-F722-A9C8-FE10-7E9C74042B67}"/>
                  </a:ext>
                </a:extLst>
              </p:cNvPr>
              <p:cNvGrpSpPr/>
              <p:nvPr/>
            </p:nvGrpSpPr>
            <p:grpSpPr>
              <a:xfrm>
                <a:off x="7190914" y="212606"/>
                <a:ext cx="4723938" cy="6665490"/>
                <a:chOff x="7894298" y="209696"/>
                <a:chExt cx="4723938" cy="6665490"/>
              </a:xfrm>
            </p:grpSpPr>
            <p:pic>
              <p:nvPicPr>
                <p:cNvPr id="2" name="Picture 1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24048469-3892-DBC5-45C2-59DB6CFC3C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053" r="39506" b="7708"/>
                <a:stretch/>
              </p:blipFill>
              <p:spPr>
                <a:xfrm>
                  <a:off x="7894298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3" name="Picture 2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E3A8382E-6EF7-8031-40A4-39F5644E71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0888" r="33670" b="7708"/>
                <a:stretch/>
              </p:blipFill>
              <p:spPr>
                <a:xfrm>
                  <a:off x="8505932" y="210312"/>
                  <a:ext cx="467179" cy="6648920"/>
                </a:xfrm>
                <a:prstGeom prst="rect">
                  <a:avLst/>
                </a:prstGeom>
              </p:spPr>
            </p:pic>
            <p:pic>
              <p:nvPicPr>
                <p:cNvPr id="5" name="Picture 4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A66B1C8-65B6-A7AA-40C4-4145C59754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6244" r="28314" b="7708"/>
                <a:stretch/>
              </p:blipFill>
              <p:spPr>
                <a:xfrm>
                  <a:off x="9117566" y="210312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B092FAE3-2257-3E74-22C4-DA5F895C30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2063" r="22494" b="7708"/>
                <a:stretch/>
              </p:blipFill>
              <p:spPr>
                <a:xfrm>
                  <a:off x="9726723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7" name="Picture 6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8488436D-1394-E7E7-B0BD-3E79CE66FB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7339" r="17218" b="7708"/>
                <a:stretch/>
              </p:blipFill>
              <p:spPr>
                <a:xfrm>
                  <a:off x="10332806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8" name="Picture 7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36CDD298-DF2F-2F80-3CC0-0F727B6C01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3371" r="11186" b="7708"/>
                <a:stretch/>
              </p:blipFill>
              <p:spPr>
                <a:xfrm>
                  <a:off x="10938889" y="226266"/>
                  <a:ext cx="467180" cy="6648920"/>
                </a:xfrm>
                <a:prstGeom prst="rect">
                  <a:avLst/>
                </a:prstGeom>
              </p:spPr>
            </p:pic>
            <p:pic>
              <p:nvPicPr>
                <p:cNvPr id="9" name="Picture 8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AD29A77A-13D5-C572-341E-6DF226359B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89069" r="5488" b="7708"/>
                <a:stretch/>
              </p:blipFill>
              <p:spPr>
                <a:xfrm>
                  <a:off x="11544972" y="226266"/>
                  <a:ext cx="467181" cy="6648920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picture containing bar chart&#10;&#10;Description automatically generated">
                  <a:extLst>
                    <a:ext uri="{FF2B5EF4-FFF2-40B4-BE49-F238E27FC236}">
                      <a16:creationId xmlns:a16="http://schemas.microsoft.com/office/drawing/2014/main" id="{566FFCD5-D6F4-ADFF-F0E8-7F447C9618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94369" r="188" b="7708"/>
                <a:stretch/>
              </p:blipFill>
              <p:spPr>
                <a:xfrm>
                  <a:off x="12151056" y="209696"/>
                  <a:ext cx="467180" cy="664892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AF9FE5C-B181-E835-FE16-5037B0B7D3DE}"/>
                </a:ext>
              </a:extLst>
            </p:cNvPr>
            <p:cNvGrpSpPr/>
            <p:nvPr/>
          </p:nvGrpSpPr>
          <p:grpSpPr>
            <a:xfrm>
              <a:off x="10570161" y="170767"/>
              <a:ext cx="1463066" cy="6611109"/>
              <a:chOff x="10563962" y="192510"/>
              <a:chExt cx="1463066" cy="6611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8146EEE-0B0C-C255-EDC2-1423825F5BF4}"/>
                  </a:ext>
                </a:extLst>
              </p:cNvPr>
              <p:cNvSpPr/>
              <p:nvPr/>
            </p:nvSpPr>
            <p:spPr>
              <a:xfrm>
                <a:off x="10563962" y="192510"/>
                <a:ext cx="136751" cy="906496"/>
              </a:xfrm>
              <a:prstGeom prst="rect">
                <a:avLst/>
              </a:prstGeom>
              <a:solidFill>
                <a:srgbClr val="FDE4B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F197028-D43D-CF29-CE76-08A8591F7C7D}"/>
                  </a:ext>
                </a:extLst>
              </p:cNvPr>
              <p:cNvSpPr/>
              <p:nvPr/>
            </p:nvSpPr>
            <p:spPr>
              <a:xfrm rot="5400000">
                <a:off x="9975831" y="1689410"/>
                <a:ext cx="1313011" cy="136748"/>
              </a:xfrm>
              <a:prstGeom prst="rect">
                <a:avLst/>
              </a:prstGeom>
              <a:solidFill>
                <a:srgbClr val="8FBC8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33EB9C2-BE06-8FAD-C663-06E421C05936}"/>
                  </a:ext>
                </a:extLst>
              </p:cNvPr>
              <p:cNvSpPr/>
              <p:nvPr/>
            </p:nvSpPr>
            <p:spPr>
              <a:xfrm>
                <a:off x="10564022" y="2414288"/>
                <a:ext cx="136748" cy="4389331"/>
              </a:xfrm>
              <a:prstGeom prst="rect">
                <a:avLst/>
              </a:prstGeom>
              <a:solidFill>
                <a:srgbClr val="B0C4DF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0545262-BF1F-ECF7-5D3C-A3FD16AB468E}"/>
                  </a:ext>
                </a:extLst>
              </p:cNvPr>
              <p:cNvSpPr txBox="1"/>
              <p:nvPr/>
            </p:nvSpPr>
            <p:spPr>
              <a:xfrm>
                <a:off x="10700652" y="49933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Malaysia</a:t>
                </a:r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D282038-10D1-E6E4-8F7B-1C33F410FB6B}"/>
                  </a:ext>
                </a:extLst>
              </p:cNvPr>
              <p:cNvSpPr txBox="1"/>
              <p:nvPr/>
            </p:nvSpPr>
            <p:spPr>
              <a:xfrm>
                <a:off x="10700652" y="1541527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India</a:t>
                </a:r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B75B266-1FDA-52CD-3135-8A8D4C16D4D8}"/>
                  </a:ext>
                </a:extLst>
              </p:cNvPr>
              <p:cNvSpPr txBox="1"/>
              <p:nvPr/>
            </p:nvSpPr>
            <p:spPr>
              <a:xfrm>
                <a:off x="10700652" y="4326174"/>
                <a:ext cx="1326376" cy="2928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Bangladesh</a:t>
                </a:r>
                <a:endParaRPr lang="en-US" dirty="0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4DDD9EC-6FAC-93C5-A850-FC162FABB9CA}"/>
                </a:ext>
              </a:extLst>
            </p:cNvPr>
            <p:cNvCxnSpPr>
              <a:cxnSpLocks/>
            </p:cNvCxnSpPr>
            <p:nvPr/>
          </p:nvCxnSpPr>
          <p:spPr>
            <a:xfrm>
              <a:off x="2787426" y="1077263"/>
              <a:ext cx="7919425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F506180-427F-08CA-19F7-FC6055260510}"/>
                </a:ext>
              </a:extLst>
            </p:cNvPr>
            <p:cNvCxnSpPr>
              <a:cxnSpLocks/>
            </p:cNvCxnSpPr>
            <p:nvPr/>
          </p:nvCxnSpPr>
          <p:spPr>
            <a:xfrm>
              <a:off x="2283759" y="2392912"/>
              <a:ext cx="8423092" cy="0"/>
            </a:xfrm>
            <a:prstGeom prst="line">
              <a:avLst/>
            </a:prstGeom>
            <a:ln w="158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F3716951-9672-43A7-5B60-BFEEA664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08" y="5923716"/>
            <a:ext cx="2331218" cy="720837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Codons under Positive  Selection</a:t>
            </a:r>
          </a:p>
        </p:txBody>
      </p:sp>
    </p:spTree>
    <p:extLst>
      <p:ext uri="{BB962C8B-B14F-4D97-AF65-F5344CB8AC3E}">
        <p14:creationId xmlns:p14="http://schemas.microsoft.com/office/powerpoint/2010/main" val="3794187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FF0F79-BA4B-DDA9-858C-E0DA027B0E56}"/>
              </a:ext>
            </a:extLst>
          </p:cNvPr>
          <p:cNvSpPr txBox="1">
            <a:spLocks/>
          </p:cNvSpPr>
          <p:nvPr/>
        </p:nvSpPr>
        <p:spPr>
          <a:xfrm>
            <a:off x="737936" y="1294230"/>
            <a:ext cx="10762389" cy="4402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22 </a:t>
            </a:r>
            <a:r>
              <a:rPr lang="en-US" sz="2000" dirty="0">
                <a:latin typeface="+mn-lt"/>
              </a:rPr>
              <a:t>Sites under negative selection, p ≤ 0.1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3E46C2-AF25-FE95-A997-B66B34373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3642"/>
            <a:ext cx="12192000" cy="154093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E0BB1EA-91C5-E012-DCCE-C8EBCF0865A4}"/>
              </a:ext>
            </a:extLst>
          </p:cNvPr>
          <p:cNvSpPr txBox="1">
            <a:spLocks/>
          </p:cNvSpPr>
          <p:nvPr/>
        </p:nvSpPr>
        <p:spPr>
          <a:xfrm>
            <a:off x="714804" y="4514890"/>
            <a:ext cx="10762389" cy="4402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b="1" dirty="0">
                <a:latin typeface="+mn-lt"/>
              </a:rPr>
              <a:t>9</a:t>
            </a:r>
            <a:r>
              <a:rPr lang="en-US" sz="2000" dirty="0">
                <a:latin typeface="+mn-lt"/>
              </a:rPr>
              <a:t> Sites under positive selection, p ≤ 0.1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B933F8-F9FE-2884-5C19-243403AF8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133" y="5076061"/>
            <a:ext cx="12238264" cy="13824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87C4C3-A8F9-7918-07B7-B35202E2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30886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9771BB-F111-EDE8-64E2-230163265FB3}"/>
              </a:ext>
            </a:extLst>
          </p:cNvPr>
          <p:cNvSpPr txBox="1">
            <a:spLocks/>
          </p:cNvSpPr>
          <p:nvPr/>
        </p:nvSpPr>
        <p:spPr>
          <a:xfrm>
            <a:off x="714805" y="4627861"/>
            <a:ext cx="10762389" cy="4402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000" i="1" dirty="0">
                <a:latin typeface="+mn-lt"/>
              </a:rPr>
              <a:t>No phosphoprotein structures available for the region AA 51-470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1AB839-5370-BF0F-2213-2FCA7F78A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4742"/>
            <a:ext cx="12148098" cy="15353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CC4C075-CE90-7DE9-7BBA-3DA2C5AEC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Sites under Positive or Negative Selection</a:t>
            </a:r>
          </a:p>
        </p:txBody>
      </p:sp>
    </p:spTree>
    <p:extLst>
      <p:ext uri="{BB962C8B-B14F-4D97-AF65-F5344CB8AC3E}">
        <p14:creationId xmlns:p14="http://schemas.microsoft.com/office/powerpoint/2010/main" val="134004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0CF3DE7-F1A0-982E-A62A-1B60398508FB}"/>
              </a:ext>
            </a:extLst>
          </p:cNvPr>
          <p:cNvSpPr txBox="1"/>
          <p:nvPr/>
        </p:nvSpPr>
        <p:spPr>
          <a:xfrm>
            <a:off x="8437048" y="168326"/>
            <a:ext cx="246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aBSREL</a:t>
            </a:r>
            <a:r>
              <a:rPr lang="en-US" dirty="0"/>
              <a:t> branch with diversifying selection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39D4FDB-8714-B372-25F9-9412BCDD9AD6}"/>
              </a:ext>
            </a:extLst>
          </p:cNvPr>
          <p:cNvGrpSpPr/>
          <p:nvPr/>
        </p:nvGrpSpPr>
        <p:grpSpPr>
          <a:xfrm>
            <a:off x="1859225" y="140545"/>
            <a:ext cx="6218831" cy="6638889"/>
            <a:chOff x="1859225" y="140545"/>
            <a:chExt cx="6218831" cy="663888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EAC1E27-F694-97A0-C74A-9C6E86C2ECBF}"/>
                </a:ext>
              </a:extLst>
            </p:cNvPr>
            <p:cNvGrpSpPr/>
            <p:nvPr/>
          </p:nvGrpSpPr>
          <p:grpSpPr>
            <a:xfrm>
              <a:off x="2245808" y="140545"/>
              <a:ext cx="5832248" cy="6638889"/>
              <a:chOff x="2245808" y="140545"/>
              <a:chExt cx="5832248" cy="6638889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7AE088-2BD8-C664-53B8-D91E1CD0CFCE}"/>
                  </a:ext>
                </a:extLst>
              </p:cNvPr>
              <p:cNvGrpSpPr/>
              <p:nvPr/>
            </p:nvGrpSpPr>
            <p:grpSpPr>
              <a:xfrm>
                <a:off x="6614990" y="168326"/>
                <a:ext cx="1463066" cy="6611108"/>
                <a:chOff x="6133309" y="209080"/>
                <a:chExt cx="1463066" cy="661110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BF536D-D60A-99CB-62F9-03F2746D041D}"/>
                    </a:ext>
                  </a:extLst>
                </p:cNvPr>
                <p:cNvSpPr/>
                <p:nvPr/>
              </p:nvSpPr>
              <p:spPr>
                <a:xfrm>
                  <a:off x="6133309" y="209080"/>
                  <a:ext cx="136751" cy="906496"/>
                </a:xfrm>
                <a:prstGeom prst="rect">
                  <a:avLst/>
                </a:prstGeom>
                <a:solidFill>
                  <a:srgbClr val="FDE4B5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408A251D-22CD-41F2-127E-9C07D0E8121B}"/>
                    </a:ext>
                  </a:extLst>
                </p:cNvPr>
                <p:cNvSpPr/>
                <p:nvPr/>
              </p:nvSpPr>
              <p:spPr>
                <a:xfrm rot="5400000">
                  <a:off x="5545178" y="1705979"/>
                  <a:ext cx="1313010" cy="136748"/>
                </a:xfrm>
                <a:prstGeom prst="rect">
                  <a:avLst/>
                </a:prstGeom>
                <a:solidFill>
                  <a:srgbClr val="8FBC8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1666E6F0-1467-12C9-2E99-C08224ACF1FB}"/>
                    </a:ext>
                  </a:extLst>
                </p:cNvPr>
                <p:cNvSpPr/>
                <p:nvPr/>
              </p:nvSpPr>
              <p:spPr>
                <a:xfrm>
                  <a:off x="6133369" y="2430858"/>
                  <a:ext cx="136748" cy="4389330"/>
                </a:xfrm>
                <a:prstGeom prst="rect">
                  <a:avLst/>
                </a:prstGeom>
                <a:solidFill>
                  <a:srgbClr val="B0C4DF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060A5AC-A349-49C7-A7B1-1BE49F51CF66}"/>
                    </a:ext>
                  </a:extLst>
                </p:cNvPr>
                <p:cNvSpPr txBox="1"/>
                <p:nvPr/>
              </p:nvSpPr>
              <p:spPr>
                <a:xfrm>
                  <a:off x="6269999" y="51590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Malaysia</a:t>
                  </a:r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C383959-9A16-965A-0A2B-FD3A8A614368}"/>
                    </a:ext>
                  </a:extLst>
                </p:cNvPr>
                <p:cNvSpPr txBox="1"/>
                <p:nvPr/>
              </p:nvSpPr>
              <p:spPr>
                <a:xfrm>
                  <a:off x="6269999" y="1558097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India</a:t>
                  </a:r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62414082-0CFD-7971-9222-4448081F5221}"/>
                    </a:ext>
                  </a:extLst>
                </p:cNvPr>
                <p:cNvSpPr txBox="1"/>
                <p:nvPr/>
              </p:nvSpPr>
              <p:spPr>
                <a:xfrm>
                  <a:off x="6269999" y="4342744"/>
                  <a:ext cx="1326376" cy="292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Bangladesh</a:t>
                  </a:r>
                  <a:endParaRPr lang="en-US" dirty="0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FAF14561-AF09-E910-14DC-38970F6031DE}"/>
                  </a:ext>
                </a:extLst>
              </p:cNvPr>
              <p:cNvGrpSpPr/>
              <p:nvPr/>
            </p:nvGrpSpPr>
            <p:grpSpPr>
              <a:xfrm>
                <a:off x="2245808" y="140545"/>
                <a:ext cx="4184104" cy="6611112"/>
                <a:chOff x="2245808" y="140545"/>
                <a:chExt cx="4184104" cy="6611112"/>
              </a:xfrm>
            </p:grpSpPr>
            <p:pic>
              <p:nvPicPr>
                <p:cNvPr id="3" name="Picture 2" descr="A picture containing timeline&#10;&#10;Description automatically generated">
                  <a:extLst>
                    <a:ext uri="{FF2B5EF4-FFF2-40B4-BE49-F238E27FC236}">
                      <a16:creationId xmlns:a16="http://schemas.microsoft.com/office/drawing/2014/main" id="{BBC03898-2794-5347-6964-1FC96BAB33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b="8817"/>
                <a:stretch/>
              </p:blipFill>
              <p:spPr>
                <a:xfrm>
                  <a:off x="2245808" y="140545"/>
                  <a:ext cx="4184104" cy="6611112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p14="http://schemas.microsoft.com/office/powerpoint/2010/main">
              <mc:Choice Requires="p14">
                <p:contentPart p14:bwMode="auto" r:id="rId3">
                  <p14:nvContentPartPr>
                    <p14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14:cNvPr>
                    <p14:cNvContentPartPr/>
                    <p14:nvPr/>
                  </p14:nvContentPartPr>
                  <p14:xfrm>
                    <a:off x="4560516" y="372580"/>
                    <a:ext cx="1368000" cy="22320"/>
                  </p14:xfrm>
                </p:contentPart>
              </mc:Choice>
              <mc:Fallback xmlns="">
                <p:pic>
                  <p:nvPicPr>
                    <p:cNvPr id="39" name="Ink 38">
                      <a:extLst>
                        <a:ext uri="{FF2B5EF4-FFF2-40B4-BE49-F238E27FC236}">
                          <a16:creationId xmlns:a16="http://schemas.microsoft.com/office/drawing/2014/main" id="{65968962-6C42-1B3A-7390-071FD48A3459}"/>
                        </a:ext>
                      </a:extLst>
                    </p:cNvPr>
                    <p:cNvPicPr/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4506876" y="264580"/>
                      <a:ext cx="1475640" cy="237960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</p:grpSp>
        <p:pic>
          <p:nvPicPr>
            <p:cNvPr id="10" name="Picture 9" descr="A picture containing timeline&#10;&#10;Description automatically generated">
              <a:extLst>
                <a:ext uri="{FF2B5EF4-FFF2-40B4-BE49-F238E27FC236}">
                  <a16:creationId xmlns:a16="http://schemas.microsoft.com/office/drawing/2014/main" id="{72041EBE-FA72-11F7-FC1C-F0368D33D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1060" r="79301" b="3818"/>
            <a:stretch/>
          </p:blipFill>
          <p:spPr>
            <a:xfrm>
              <a:off x="1859225" y="4254144"/>
              <a:ext cx="866074" cy="3713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474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8E0702-03B0-4AC1-9187-037D748A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Sites with different </a:t>
            </a:r>
            <a:r>
              <a:rPr lang="en-US" sz="3200" b="1" dirty="0" err="1">
                <a:latin typeface="+mn-lt"/>
              </a:rPr>
              <a:t>dN</a:t>
            </a:r>
            <a:r>
              <a:rPr lang="en-US" sz="3200" b="1" dirty="0">
                <a:latin typeface="+mn-lt"/>
              </a:rPr>
              <a:t>/</a:t>
            </a:r>
            <a:r>
              <a:rPr lang="en-US" sz="3200" b="1" dirty="0" err="1">
                <a:latin typeface="+mn-lt"/>
              </a:rPr>
              <a:t>dS</a:t>
            </a:r>
            <a:r>
              <a:rPr lang="en-US" sz="3200" b="1" dirty="0">
                <a:latin typeface="+mn-lt"/>
              </a:rPr>
              <a:t> Rates: Bangladesh vs. Malaysia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F26CDD6-AC42-CDD4-9588-3A8986710698}"/>
              </a:ext>
            </a:extLst>
          </p:cNvPr>
          <p:cNvGrpSpPr/>
          <p:nvPr/>
        </p:nvGrpSpPr>
        <p:grpSpPr>
          <a:xfrm>
            <a:off x="0" y="3022805"/>
            <a:ext cx="12192000" cy="1540932"/>
            <a:chOff x="1" y="4015763"/>
            <a:chExt cx="12192000" cy="1540932"/>
          </a:xfrm>
        </p:grpSpPr>
        <p:pic>
          <p:nvPicPr>
            <p:cNvPr id="6" name="Picture 5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2C322D1B-30E1-C82F-4BE0-456A6D1B1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4015763"/>
              <a:ext cx="12192000" cy="1540932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14:cNvPr>
                <p14:cNvContentPartPr/>
                <p14:nvPr/>
              </p14:nvContentPartPr>
              <p14:xfrm>
                <a:off x="6866610" y="4631959"/>
                <a:ext cx="301209" cy="262014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D6E2ECD5-804A-A97E-4D03-A31DBCC5640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862292" y="4627640"/>
                  <a:ext cx="309846" cy="2706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14:cNvPr>
                <p14:cNvContentPartPr/>
                <p14:nvPr/>
              </p14:nvContentPartPr>
              <p14:xfrm>
                <a:off x="7355961" y="4329599"/>
                <a:ext cx="331776" cy="36108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F6B08751-AD03-829E-6737-D92DB0607706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351638" y="4325279"/>
                  <a:ext cx="340422" cy="3697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3BE006D-7324-A997-39C0-9455CE273887}"/>
              </a:ext>
            </a:extLst>
          </p:cNvPr>
          <p:cNvSpPr txBox="1"/>
          <p:nvPr/>
        </p:nvSpPr>
        <p:spPr>
          <a:xfrm>
            <a:off x="6558704" y="2450982"/>
            <a:ext cx="2258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Also positive selection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26467F-697E-6BFE-EA96-F58B2AF615FC}"/>
              </a:ext>
            </a:extLst>
          </p:cNvPr>
          <p:cNvSpPr txBox="1"/>
          <p:nvPr/>
        </p:nvSpPr>
        <p:spPr>
          <a:xfrm>
            <a:off x="6599299" y="5404396"/>
            <a:ext cx="2750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 additional site when separating Indian isolates</a:t>
            </a:r>
          </a:p>
        </p:txBody>
      </p:sp>
    </p:spTree>
    <p:extLst>
      <p:ext uri="{BB962C8B-B14F-4D97-AF65-F5344CB8AC3E}">
        <p14:creationId xmlns:p14="http://schemas.microsoft.com/office/powerpoint/2010/main" val="3068388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CA8AD7C-B9A8-2535-B74D-2B47349C8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05" y="79022"/>
            <a:ext cx="10762389" cy="72825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+mn-lt"/>
              </a:rPr>
              <a:t>Comparison to Polymerase Protein</a:t>
            </a:r>
          </a:p>
        </p:txBody>
      </p:sp>
      <p:pic>
        <p:nvPicPr>
          <p:cNvPr id="2" name="Picture 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14DD33A-74FE-504D-4389-51427B8DD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050" y="2647950"/>
            <a:ext cx="3517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244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DA156E5-C243-1E91-AB7B-BB55B783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8" y="0"/>
            <a:ext cx="8288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8609C-4373-5D65-9405-D7E2EF96F5C5}"/>
              </a:ext>
            </a:extLst>
          </p:cNvPr>
          <p:cNvSpPr txBox="1"/>
          <p:nvPr/>
        </p:nvSpPr>
        <p:spPr>
          <a:xfrm>
            <a:off x="9132570" y="6488668"/>
            <a:ext cx="3059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Jensen </a:t>
            </a:r>
            <a:r>
              <a:rPr lang="en-US" sz="1400" i="1" dirty="0"/>
              <a:t>et al., Biophysical Journal</a:t>
            </a:r>
            <a:r>
              <a:rPr lang="en-US" sz="1400" dirty="0"/>
              <a:t>, 2020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81116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317</Words>
  <Application>Microsoft Macintosh PowerPoint</Application>
  <PresentationFormat>Widescreen</PresentationFormat>
  <Paragraphs>38</Paragraphs>
  <Slides>9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Nipah Virus Phosphoprotein Evolutionary Selection Analysis</vt:lpstr>
      <vt:lpstr>Amino Acids under Positive Selection</vt:lpstr>
      <vt:lpstr>Codons under Positive  Selection</vt:lpstr>
      <vt:lpstr>Sites under Positive or Negative Selection</vt:lpstr>
      <vt:lpstr>Sites under Positive or Negative Selection</vt:lpstr>
      <vt:lpstr>PowerPoint Presentation</vt:lpstr>
      <vt:lpstr>Sites with different dN/dS Rates: Bangladesh vs. Malaysia</vt:lpstr>
      <vt:lpstr>Comparison to Polymerase Protein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Nipah Virus Phosphoprotein Evolutionary Selection Analysis</dc:title>
  <dc:creator>Kulkarni, Sanjana</dc:creator>
  <cp:lastModifiedBy>Kulkarni, Sanjana</cp:lastModifiedBy>
  <cp:revision>22</cp:revision>
  <dcterms:created xsi:type="dcterms:W3CDTF">2022-08-22T18:06:14Z</dcterms:created>
  <dcterms:modified xsi:type="dcterms:W3CDTF">2022-08-31T22:23:38Z</dcterms:modified>
</cp:coreProperties>
</file>

<file path=docProps/thumbnail.jpeg>
</file>